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2"/>
  </p:notesMasterIdLst>
  <p:handoutMasterIdLst>
    <p:handoutMasterId r:id="rId23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2" r:id="rId11"/>
    <p:sldId id="328" r:id="rId12"/>
    <p:sldId id="312" r:id="rId13"/>
    <p:sldId id="296" r:id="rId14"/>
    <p:sldId id="325" r:id="rId15"/>
    <p:sldId id="279" r:id="rId16"/>
    <p:sldId id="323" r:id="rId17"/>
    <p:sldId id="282" r:id="rId18"/>
    <p:sldId id="316" r:id="rId19"/>
    <p:sldId id="329" r:id="rId20"/>
    <p:sldId id="289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9821" autoAdjust="0"/>
  </p:normalViewPr>
  <p:slideViewPr>
    <p:cSldViewPr>
      <p:cViewPr>
        <p:scale>
          <a:sx n="86" d="100"/>
          <a:sy n="86" d="100"/>
        </p:scale>
        <p:origin x="-46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466476176659897"/>
          <c:y val="1.5594155931474061E-2"/>
          <c:w val="0.91410699737066248"/>
          <c:h val="0.651677406214129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ожидают зачисление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1 - 3 лет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1993</c:v>
                </c:pt>
                <c:pt idx="1">
                  <c:v>102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 на комплектование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1 - 3 лет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1824</c:v>
                </c:pt>
                <c:pt idx="1">
                  <c:v>233</c:v>
                </c:pt>
                <c:pt idx="2">
                  <c:v>104</c:v>
                </c:pt>
                <c:pt idx="3">
                  <c:v>111</c:v>
                </c:pt>
                <c:pt idx="4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22304"/>
        <c:axId val="116323840"/>
        <c:axId val="116265856"/>
      </c:bar3DChart>
      <c:catAx>
        <c:axId val="11632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23840"/>
        <c:crosses val="autoZero"/>
        <c:auto val="1"/>
        <c:lblAlgn val="ctr"/>
        <c:lblOffset val="100"/>
        <c:noMultiLvlLbl val="0"/>
      </c:catAx>
      <c:valAx>
        <c:axId val="1163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22304"/>
        <c:crosses val="autoZero"/>
        <c:crossBetween val="between"/>
      </c:valAx>
      <c:serAx>
        <c:axId val="116265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2384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</c:v>
                </c:pt>
                <c:pt idx="1">
                  <c:v>41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39424"/>
        <c:axId val="117641216"/>
        <c:axId val="0"/>
      </c:bar3DChart>
      <c:catAx>
        <c:axId val="11763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641216"/>
        <c:crosses val="autoZero"/>
        <c:auto val="1"/>
        <c:lblAlgn val="ctr"/>
        <c:lblOffset val="100"/>
        <c:noMultiLvlLbl val="0"/>
      </c:catAx>
      <c:valAx>
        <c:axId val="117641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63942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от 6 до 7 лет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    Средняя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4 до 5 лет</a:t>
          </a:r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Старшая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5 до 6 лет</a:t>
          </a:r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Вторая</a:t>
          </a:r>
          <a:r>
            <a:rPr lang="ru-RU" b="1" baseline="0" dirty="0">
              <a:latin typeface="Bookman Old Style" panose="02050604050505020204" pitchFamily="18" charset="0"/>
            </a:rPr>
            <a:t> младшая 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3 до 4 лет</a:t>
          </a:r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r>
            <a:rPr lang="ru-RU" b="1" dirty="0">
              <a:latin typeface="Bookman Old Style" panose="02050604050505020204" pitchFamily="18" charset="0"/>
            </a:rPr>
            <a:t>от 1 года до 3 лет</a:t>
          </a:r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1415" custLinFactNeighborY="-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>
              <a:latin typeface="Bookman Old Style" panose="02050604050505020204" pitchFamily="18" charset="0"/>
            </a:rPr>
            <a:t> </a:t>
          </a:r>
          <a:r>
            <a:rPr lang="ru-RU" sz="1400" dirty="0">
              <a:latin typeface="Bookman Old Style" panose="02050604050505020204" pitchFamily="18" charset="0"/>
            </a:rPr>
            <a:t>  </a:t>
          </a:r>
        </a:p>
        <a:p>
          <a:pPr rtl="0"/>
          <a:r>
            <a:rPr lang="ru-RU" sz="1400" dirty="0">
              <a:latin typeface="Bookman Old Style" panose="02050604050505020204" pitchFamily="18" charset="0"/>
            </a:rPr>
            <a:t>для детей от 1 года до 2 лет</a:t>
          </a:r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3"/>
      <dgm:spPr/>
    </dgm:pt>
    <dgm:pt modelId="{1708EF80-F2A7-4306-8538-CDDF6883781C}" type="pres">
      <dgm:prSet presAssocID="{C72C7CC2-4639-41F0-BB9C-AE5325354BFB}" presName="visible" presStyleLbl="node1" presStyleIdx="0" presStyleCnt="3" custScaleX="118509" custScaleY="117779" custLinFactNeighborX="14670" custLinFactNeighborY="-22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2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3" custScaleX="432916" custScaleY="134289" custLinFactX="62223" custLinFactNeighborX="100000" custLinFactNeighborY="82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2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3" custScaleX="458764" custScaleY="179586" custLinFactX="66378" custLinFactNeighborX="100000" custLinFactNeighborY="-67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400" b="1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78583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73033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1</a:t>
          </a:r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2</a:t>
          </a:r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3</a:t>
          </a:r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 custScaleY="167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50000"/>
            </a:lnSpc>
          </a:pPr>
          <a:r>
            <a:rPr lang="ru-RU" sz="2400" b="1" i="1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dirty="0">
            <a:latin typeface="Bookman Old Style" panose="02050604050505020204" pitchFamily="18" charset="0"/>
          </a:endParaRPr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90024" custScaleY="82939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Вторая</a:t>
          </a:r>
          <a:r>
            <a:rPr lang="ru-RU" sz="2300" b="1" kern="1200" baseline="0" dirty="0">
              <a:latin typeface="Bookman Old Style" panose="02050604050505020204" pitchFamily="18" charset="0"/>
            </a:rPr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3 до 4 лет</a:t>
          </a:r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1 года до 3 лет</a:t>
          </a:r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    Средняя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4 до 5 лет</a:t>
          </a:r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263878" y="3634349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Старшая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5 до 6 лет</a:t>
          </a:r>
        </a:p>
      </dsp:txBody>
      <dsp:txXfrm rot="10800000">
        <a:off x="500695" y="3634349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от 6 до 7 лет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71E0-917B-4756-9615-D8DF5A7D8908}">
      <dsp:nvSpPr>
        <dsp:cNvPr id="0" name=""/>
        <dsp:cNvSpPr/>
      </dsp:nvSpPr>
      <dsp:spPr>
        <a:xfrm rot="686216">
          <a:off x="689271" y="2819622"/>
          <a:ext cx="2646044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646044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1031915">
          <a:off x="695474" y="2056584"/>
          <a:ext cx="294625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94625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-876248" y="813525"/>
          <a:ext cx="2370329" cy="23557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311967" y="648069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sp:txBody>
      <dsp:txXfrm>
        <a:off x="4072804" y="884078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3001771" y="2520276"/>
          <a:ext cx="5505516" cy="215516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kern="12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>
              <a:latin typeface="Bookman Old Style" panose="02050604050505020204" pitchFamily="18" charset="0"/>
            </a:rPr>
            <a:t> </a:t>
          </a:r>
          <a:r>
            <a:rPr lang="ru-RU" sz="1400" kern="1200" dirty="0">
              <a:latin typeface="Bookman Old Style" panose="02050604050505020204" pitchFamily="18" charset="0"/>
            </a:rPr>
            <a:t>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для детей от 1 года до 2 лет</a:t>
          </a:r>
        </a:p>
      </dsp:txBody>
      <dsp:txXfrm>
        <a:off x="3808035" y="2835893"/>
        <a:ext cx="3892988" cy="1523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966472" y="531543"/>
          <a:ext cx="7458454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sp:txBody>
      <dsp:txXfrm>
        <a:off x="3392335" y="709991"/>
        <a:ext cx="2606729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011405" y="2629266"/>
          <a:ext cx="3613330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sp:txBody>
      <dsp:txXfrm>
        <a:off x="3540565" y="2999452"/>
        <a:ext cx="2555010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27747" y="296899"/>
          <a:ext cx="1518313" cy="10628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1</a:t>
          </a:r>
        </a:p>
      </dsp:txBody>
      <dsp:txXfrm rot="-5400000">
        <a:off x="1" y="600562"/>
        <a:ext cx="1062819" cy="455494"/>
      </dsp:txXfrm>
    </dsp:sp>
    <dsp:sp modelId="{0727A5A1-679B-469B-8189-19F0818D86B0}">
      <dsp:nvSpPr>
        <dsp:cNvPr id="0" name=""/>
        <dsp:cNvSpPr/>
      </dsp:nvSpPr>
      <dsp:spPr>
        <a:xfrm rot="5400000">
          <a:off x="2630245" y="-1498273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sp:txBody>
      <dsp:txXfrm rot="-5400000">
        <a:off x="1062819" y="117330"/>
        <a:ext cx="4073579" cy="890549"/>
      </dsp:txXfrm>
    </dsp:sp>
    <dsp:sp modelId="{551FE6DF-6332-42A2-8D7F-587B0D29F489}">
      <dsp:nvSpPr>
        <dsp:cNvPr id="0" name=""/>
        <dsp:cNvSpPr/>
      </dsp:nvSpPr>
      <dsp:spPr>
        <a:xfrm rot="5400000">
          <a:off x="-227747" y="1641444"/>
          <a:ext cx="1518313" cy="10628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2</a:t>
          </a:r>
        </a:p>
      </dsp:txBody>
      <dsp:txXfrm rot="-5400000">
        <a:off x="1" y="1945107"/>
        <a:ext cx="1062819" cy="455494"/>
      </dsp:txXfrm>
    </dsp:sp>
    <dsp:sp modelId="{AB8C200E-21B9-42E0-867E-9DA47CCA4F85}">
      <dsp:nvSpPr>
        <dsp:cNvPr id="0" name=""/>
        <dsp:cNvSpPr/>
      </dsp:nvSpPr>
      <dsp:spPr>
        <a:xfrm rot="5400000">
          <a:off x="2630245" y="-153729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sp:txBody>
      <dsp:txXfrm rot="-5400000">
        <a:off x="1062819" y="1461874"/>
        <a:ext cx="4073579" cy="890549"/>
      </dsp:txXfrm>
    </dsp:sp>
    <dsp:sp modelId="{1828F7F7-8117-4286-8172-D9DE18EA5489}">
      <dsp:nvSpPr>
        <dsp:cNvPr id="0" name=""/>
        <dsp:cNvSpPr/>
      </dsp:nvSpPr>
      <dsp:spPr>
        <a:xfrm rot="5400000">
          <a:off x="-227747" y="3320800"/>
          <a:ext cx="1518313" cy="10628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3</a:t>
          </a:r>
        </a:p>
      </dsp:txBody>
      <dsp:txXfrm rot="-5400000">
        <a:off x="1" y="3624463"/>
        <a:ext cx="1062819" cy="455494"/>
      </dsp:txXfrm>
    </dsp:sp>
    <dsp:sp modelId="{5D71924D-F203-4D9E-A5CA-99F38760B952}">
      <dsp:nvSpPr>
        <dsp:cNvPr id="0" name=""/>
        <dsp:cNvSpPr/>
      </dsp:nvSpPr>
      <dsp:spPr>
        <a:xfrm rot="5400000">
          <a:off x="2295433" y="1525627"/>
          <a:ext cx="1656527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sp:txBody>
      <dsp:txXfrm rot="-5400000">
        <a:off x="1062819" y="2839107"/>
        <a:ext cx="4040891" cy="149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1753456" y="332408"/>
          <a:ext cx="5268905" cy="22996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kern="1200" dirty="0">
            <a:latin typeface="Bookman Old Style" panose="02050604050505020204" pitchFamily="18" charset="0"/>
          </a:endParaRPr>
        </a:p>
      </dsp:txBody>
      <dsp:txXfrm>
        <a:off x="2525069" y="669191"/>
        <a:ext cx="3725679" cy="1626131"/>
      </dsp:txXfrm>
    </dsp:sp>
    <dsp:sp modelId="{5F734799-AA4D-4993-A492-9DE0D59F9ECE}">
      <dsp:nvSpPr>
        <dsp:cNvPr id="0" name=""/>
        <dsp:cNvSpPr/>
      </dsp:nvSpPr>
      <dsp:spPr>
        <a:xfrm rot="2762979">
          <a:off x="5098424" y="3257775"/>
          <a:ext cx="2764025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2542" y="3323437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sp:txBody>
      <dsp:txXfrm>
        <a:off x="6199693" y="3400588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7113">
          <a:off x="3137945" y="3651474"/>
          <a:ext cx="2534073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57" y="4259952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sp:txBody>
      <dsp:txXfrm>
        <a:off x="3158078" y="4321673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12009">
          <a:off x="962022" y="3255045"/>
          <a:ext cx="273242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0157" y="3323432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sp:txBody>
      <dsp:txXfrm>
        <a:off x="147308" y="3400583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4014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latin typeface="Bookman Old Style" panose="02050604050505020204" pitchFamily="18" charset="0"/>
              </a:rPr>
              <a:t>Особенности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комплектования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муниципальных дошкольных образовательных организаций детьми в 2024-2025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учебном году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70" y="332656"/>
            <a:ext cx="1381317" cy="1872208"/>
          </a:xfrm>
          <a:prstGeom prst="rect">
            <a:avLst/>
          </a:prstGeom>
          <a:noFill/>
        </p:spPr>
      </p:pic>
      <p:pic>
        <p:nvPicPr>
          <p:cNvPr id="1026" name="Picture 2" descr="C:\Users\user\Downloads\картинки\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55426" cy="2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Направленности групп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89975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Группы компенсирующей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 оздоровительной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55938"/>
              </p:ext>
            </p:extLst>
          </p:nvPr>
        </p:nvGraphicFramePr>
        <p:xfrm>
          <a:off x="87784" y="1268760"/>
          <a:ext cx="8948713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79">
                  <a:extLst>
                    <a:ext uri="{9D8B030D-6E8A-4147-A177-3AD203B41FA5}">
                      <a16:colId xmlns:a16="http://schemas.microsoft.com/office/drawing/2014/main" xmlns="" val="1407076826"/>
                    </a:ext>
                  </a:extLst>
                </a:gridCol>
                <a:gridCol w="2814515">
                  <a:extLst>
                    <a:ext uri="{9D8B030D-6E8A-4147-A177-3AD203B41FA5}">
                      <a16:colId xmlns:a16="http://schemas.microsoft.com/office/drawing/2014/main" xmlns="" val="1921947318"/>
                    </a:ext>
                  </a:extLst>
                </a:gridCol>
                <a:gridCol w="1876343">
                  <a:extLst>
                    <a:ext uri="{9D8B030D-6E8A-4147-A177-3AD203B41FA5}">
                      <a16:colId xmlns:a16="http://schemas.microsoft.com/office/drawing/2014/main" xmlns="" val="1197651"/>
                    </a:ext>
                  </a:extLst>
                </a:gridCol>
                <a:gridCol w="1804176">
                  <a:extLst>
                    <a:ext uri="{9D8B030D-6E8A-4147-A177-3AD203B41FA5}">
                      <a16:colId xmlns:a16="http://schemas.microsoft.com/office/drawing/2014/main" xmlns="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ОСНОВАНИЕ ДЛЯ ЗАЧИСЛЕНИЯ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Прием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зрения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психолого-медико-педагогической комиссии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 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Тяжелое нарушение речи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266, 144, 102, 468, 450, 219, 41, 81, 103, 208, 313, 361, 389, 407, 453, 583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Задержка психического развития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интеллекта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слуха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376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3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Аллергодерматоз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врача - аллерголога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Часто болеющие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 врача - педиатра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583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ПОРЯДОК ФОРМИРОВАНИЯ СПИСКОВ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b="1" dirty="0">
                <a:latin typeface="Bookman Old Style" panose="02050604050505020204" pitchFamily="18" charset="0"/>
              </a:rPr>
              <a:t>Учитывается: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дата постановки на учёт;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право на внеочередное, первоочередное и преимущественное  предоставление места в МДОО;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направленность группы, (общеразвивающая, компенсирующая, оздоровительная;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адресная привязка.</a:t>
            </a:r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8" y="1196752"/>
            <a:ext cx="2355690" cy="16489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УЧАСТИЕ ЗАЯВЛЕНИЯ В КОМПЛЕКТОВАНИИ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2799"/>
              </p:ext>
            </p:extLst>
          </p:nvPr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РАБОТА СО СПИСКАМИ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400600" cy="92779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Формирование и утверждение списков</a:t>
            </a: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Период – с 01.05.2024 по 15.05.2025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090145"/>
              </p:ext>
            </p:extLst>
          </p:nvPr>
        </p:nvGraphicFramePr>
        <p:xfrm>
          <a:off x="251520" y="1988840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240360" cy="71177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Направление списков в МДОО 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3705"/>
            <a:ext cx="3096344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923509" y="5156950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97688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wnloads\картинки\информиров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384"/>
            <a:ext cx="2401680" cy="2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картинки\Безимени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584841"/>
            <a:ext cx="2877043" cy="20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/>
            </a:r>
            <a:br>
              <a:rPr lang="ru-RU" sz="3600" b="1" i="1" dirty="0">
                <a:latin typeface="Bookman Old Style" panose="02050604050505020204" pitchFamily="18" charset="0"/>
              </a:rPr>
            </a:br>
            <a:r>
              <a:rPr lang="ru-RU" sz="3600" b="1" i="1" dirty="0">
                <a:latin typeface="Bookman Old Style" panose="02050604050505020204" pitchFamily="18" charset="0"/>
              </a:rPr>
              <a:t>ТЕЛЕФОННАЯ «ГОРЯЧАЯ ЛИНИЯ»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100" b="1" i="1" dirty="0">
                <a:latin typeface="Bookman Old Style" panose="02050604050505020204" pitchFamily="18" charset="0"/>
              </a:rPr>
              <a:t>ПО ВОПРОСАМ КОМПЛЕКТОВАНИЯ МДОО</a:t>
            </a:r>
            <a:r>
              <a:rPr lang="ru-RU" i="1" dirty="0">
                <a:latin typeface="Bookman Old Style" panose="02050604050505020204" pitchFamily="18" charset="0"/>
              </a:rPr>
              <a:t/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6859"/>
            <a:ext cx="8712968" cy="4790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с 01.04.2023 по 30.06.2023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 algn="ctr">
              <a:buNone/>
            </a:pP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Понедельник с 9.00 до 17.00  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308-16-38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Вторник с 9.00 до 17.00           (343) 341-58-62                      Баранова Юлия Александровна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 9.00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до 18.00               (343) 369-74-07                      Самсонова Ирина Александровна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Четверг с 9.00 до 17.00            (343) 222-51-30                      Фефер Анастасия Васильевна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Пятница с 9.00 до 16.00          (343) 304-16-38                       Ярутина Светлана Викторовна</a:t>
            </a:r>
          </a:p>
          <a:p>
            <a:pPr>
              <a:buNone/>
            </a:pPr>
            <a:endParaRPr lang="ru-RU" sz="2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300" b="1" dirty="0">
              <a:solidFill>
                <a:schemeClr val="lt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C:\Users\user\Downloads\картинки\Безимен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9" y="1806859"/>
            <a:ext cx="1320206" cy="1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картинки\1563403850789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01139"/>
            <a:ext cx="1802420" cy="1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5588"/>
            <a:ext cx="244827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954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Заявление  родителя (законного представителя);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   Договор об образовании  по образовательным программам дошкольного образования.</a:t>
            </a:r>
          </a:p>
          <a:p>
            <a:pPr marL="342900" indent="-342900"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024" y="857201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>
                <a:latin typeface="Bookman Old Style" panose="02050604050505020204" pitchFamily="18" charset="0"/>
              </a:rPr>
              <a:t>ОСНОВАНИЯ ДЛЯ ЗАЧИСЛЕНИЯ РЕБЁНКА  В ДЕТСКИЙ САД </a:t>
            </a:r>
            <a:endParaRPr lang="ru-RU" sz="3200" i="1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Дополнительное комплектование МДОО детьми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июля 2024 года по март 2025 года</a:t>
            </a:r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Смена детского сада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сада.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+7(343)304-16-38, +7(343)304-16-35.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Личном кабинете официального портала города Екатеринбурга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Екатеринбурга (кабинет.екатеринбург.рф/childtransfer).</a:t>
            </a:r>
            <a:r>
              <a:rPr lang="ru-RU" sz="28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200" b="1" dirty="0">
                <a:latin typeface="Bookman Old Style" panose="02050604050505020204" pitchFamily="18" charset="0"/>
              </a:rPr>
              <a:t>ФЕДЕРАЛЬНОГО  УРОВНЯ </a:t>
            </a:r>
            <a:r>
              <a:rPr lang="ru-RU" sz="2200" dirty="0">
                <a:latin typeface="Bookman Old Style" panose="02050604050505020204" pitchFamily="18" charset="0"/>
              </a:rPr>
              <a:t>РЕГЛАМЕНТИРУЮЩИЕ ПОРЯДОК  ПРИЕМА  В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ОБРАЗОВАТЕЛЬНУЮ ОРГАНИЗАЦИЮ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     «Об образовании в Российской Федераци</a:t>
            </a:r>
            <a:r>
              <a:rPr lang="ru-RU" sz="1300" dirty="0">
                <a:latin typeface="Bookman Old Style" panose="02050604050505020204" pitchFamily="18" charset="0"/>
              </a:rPr>
              <a:t>и»  (ст.25, ст.30 п.2, ст.55 п.2);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02.12.2019 г. № 411 – ФЗ «О внесении изменений в ст.54 Семейного кодекса РФ и статью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21.11.2022г. № 465 – ФЗ «О внесении изменений в ст.54 Семейного кодекса РФ и ст.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19.02.1993 № 4528-1 </a:t>
            </a:r>
            <a:r>
              <a:rPr lang="ru-RU" sz="1300" b="1" dirty="0">
                <a:latin typeface="Bookman Old Style" panose="02050604050505020204" pitchFamily="18" charset="0"/>
              </a:rPr>
              <a:t>«О беженцах»;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25.07.2002 года № 115-ФЗ </a:t>
            </a:r>
            <a:r>
              <a:rPr lang="ru-RU" sz="1300" b="1" dirty="0">
                <a:latin typeface="Bookman Old Style" panose="02050604050505020204" pitchFamily="18" charset="0"/>
              </a:rPr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27.07.2006 года № 152 </a:t>
            </a:r>
            <a:r>
              <a:rPr lang="ru-RU" sz="1300" b="1" dirty="0">
                <a:latin typeface="Bookman Old Style" panose="02050604050505020204" pitchFamily="18" charset="0"/>
              </a:rPr>
              <a:t>«О персональных данных»;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Министерства образования и науки Российской Федерации  от 13.01.2014 года № 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Минпросвещения РФ от 15.05.2020 N 236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Постановление Главного государственного санитарного врача Российской Федерации от 28.09.2020 года № 28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СанПиН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1300" b="1" dirty="0">
                <a:latin typeface="Bookman Old Style" panose="02050604050505020204" pitchFamily="18" charset="0"/>
              </a:rPr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</p:txBody>
      </p:sp>
      <p:pic>
        <p:nvPicPr>
          <p:cNvPr id="2050" name="Picture 2" descr="C:\Users\user\Downloads\картинки\om-fone-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61" y="1052736"/>
            <a:ext cx="1363120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и\fotolia_11050959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УРОВНЯ </a:t>
            </a:r>
            <a:r>
              <a:rPr lang="ru-RU" sz="2000" dirty="0">
                <a:latin typeface="Bookman Old Style" panose="02050604050505020204" pitchFamily="18" charset="0"/>
              </a:rPr>
              <a:t>РЕГЛАМЕНТИРУЮЩИЕ ПОРЯДОК ПРИЕМА В ОБРАЗОВАТЕЛЬНУЮ ОРГАНИЗАЦИЮ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города Екатеринбурга от 02.11.2021 № 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изменениями).</a:t>
            </a:r>
          </a:p>
          <a:p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  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ПЕРЕЧЕНЬ КАТЕГОРИЙ ГРАЖДАН, ИМЕЮЩИХ ПРАВО </a:t>
            </a:r>
            <a:br>
              <a:rPr lang="ru-RU" sz="2200" b="1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НА ВНЕОЧЕРЕДНОЕ, ПЕРВООЧЕРЕДНОЕ  И ПРЕИМУЩЕСТВЕННОЕ  ПРЕДОСТАВЛЕНИЕ МЕСТ В МДОО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 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внеочередному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прокуроров;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Следственного комитета РФ;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судей;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граждан, подвергшихся воздействию радиации…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участников СВО</a:t>
            </a:r>
          </a:p>
          <a:p>
            <a:endParaRPr lang="ru-RU" sz="1600" b="1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 по первоочередному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полиции;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из многодетных семей;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– инвалиды и дети, один из родителей которых является инвалидом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комплектования…).</a:t>
            </a:r>
          </a:p>
          <a:p>
            <a:pPr marL="0" indent="0">
              <a:buNone/>
            </a:pPr>
            <a:endParaRPr lang="ru-RU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преимущественному праву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воспитывающиеся в одной семье, независимо от наличия кровного родства между ними </a:t>
            </a:r>
            <a:r>
              <a:rPr lang="ru-RU" sz="1500" dirty="0">
                <a:latin typeface="Bookman Old Style" panose="02050604050505020204" pitchFamily="18" charset="0"/>
              </a:rPr>
              <a:t>(т. е. в том числе усыновленные дети или находящиеся под опекой или попечительством),</a:t>
            </a:r>
            <a:r>
              <a:rPr lang="ru-RU" sz="1600" dirty="0">
                <a:latin typeface="Bookman Old Style" panose="02050604050505020204" pitchFamily="18" charset="0"/>
              </a:rPr>
              <a:t> на свободное место в МДОУ, которое посещают старшие дети </a:t>
            </a:r>
            <a:r>
              <a:rPr lang="ru-RU" sz="1400" dirty="0">
                <a:latin typeface="Bookman Old Style" panose="02050604050505020204" pitchFamily="18" charset="0"/>
              </a:rPr>
              <a:t>(на основании заявления с приложением  свидетельства о рождении старшего ребенка, посещающего данное МДОО, документа об установлении опеки или договор о приемной семье или патронатном воспитании).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НОРМАТИВНО – ПРАВОВЫЕ ДОКУМЕНТЫ МДОО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Устав.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Лицензия на право осуществления образовательной деятельности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(ст.25 Федерального закона от 29.12.2012 № 273 – ФЗ «Об образовании в РФ») </a:t>
            </a:r>
            <a:r>
              <a:rPr lang="ru-RU" sz="2800" dirty="0">
                <a:latin typeface="Bookman Old Style" panose="02050604050505020204" pitchFamily="18" charset="0"/>
              </a:rPr>
              <a:t>– </a:t>
            </a:r>
            <a:r>
              <a:rPr lang="ru-RU" sz="2800" b="1" dirty="0">
                <a:latin typeface="Bookman Old Style" panose="02050604050505020204" pitchFamily="18" charset="0"/>
              </a:rPr>
              <a:t>Выписка из реестра лицензий. 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>
                <a:latin typeface="Bookman Old Style" panose="02050604050505020204" pitchFamily="18" charset="0"/>
              </a:rPr>
              <a:t>Локальные документы МДОО.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b="1" dirty="0">
              <a:latin typeface="Bookman Old Style" panose="02050604050505020204" pitchFamily="18" charset="0"/>
            </a:endParaRPr>
          </a:p>
          <a:p>
            <a:pPr lvl="0"/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43808" cy="2101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512" y="4404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Формирование возрастных групп в МДОО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в 2023/2024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26327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    ОБЕСПЕЧЕННОСТЬ  МЕСТАМИ  В МДОО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(на 01.04.2023 года)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79924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Предоставляемые в МДОО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70413"/>
              </p:ext>
            </p:extLst>
          </p:nvPr>
        </p:nvGraphicFramePr>
        <p:xfrm>
          <a:off x="680307" y="1052736"/>
          <a:ext cx="85072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Bookman Old Style" panose="02050604050505020204" pitchFamily="18" charset="0"/>
              </a:rPr>
              <a:t/>
            </a:r>
            <a:br>
              <a:rPr lang="ru-RU" sz="2700" dirty="0">
                <a:latin typeface="Bookman Old Style" panose="020506040505050202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Группы кратковременного пребывания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(для детей от 1 до 2 лет)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93679"/>
              </p:ext>
            </p:extLst>
          </p:nvPr>
        </p:nvGraphicFramePr>
        <p:xfrm>
          <a:off x="457200" y="2060848"/>
          <a:ext cx="8291264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:a16="http://schemas.microsoft.com/office/drawing/2014/main" xmlns="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:a16="http://schemas.microsoft.com/office/drawing/2014/main" xmlns="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Адрес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МАДОУ Центр развития ребенка детский сад №104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Сулимова, 67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73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3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1097</Words>
  <Application>Microsoft Office PowerPoint</Application>
  <PresentationFormat>Экран (4:3)</PresentationFormat>
  <Paragraphs>159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Особенности  комплектования муниципальных дошкольных образовательных организаций детьми в 2024-2025  учебном году      </vt:lpstr>
      <vt:lpstr>НОРМАТИВНО - ПРАВОВЫЕ ДОКУМЕНТЫ ФЕДЕРАЛЬНОГО  УРОВНЯ РЕГЛАМЕНТИРУЮЩИЕ ПОРЯДОК  ПРИЕМА  В ОБРАЗОВАТЕЛЬНУЮ ОРГАНИЗАЦИЮ 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МДОО  в 2023/2024 учебном году</vt:lpstr>
      <vt:lpstr>    ОБЕСПЕЧЕННОСТЬ  МЕСТАМИ  В МДОО   (на 01.04.2023 года) </vt:lpstr>
      <vt:lpstr>Предоставляемые в МДОО услуги</vt:lpstr>
      <vt:lpstr> Группы кратковременного пребывания (для детей от 1 до 2 лет)</vt:lpstr>
      <vt:lpstr>Направленности групп</vt:lpstr>
      <vt:lpstr>Группы компенсирующей 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mbdou</cp:lastModifiedBy>
  <cp:revision>303</cp:revision>
  <dcterms:created xsi:type="dcterms:W3CDTF">2015-04-05T18:02:11Z</dcterms:created>
  <dcterms:modified xsi:type="dcterms:W3CDTF">2024-04-09T13:00:12Z</dcterms:modified>
</cp:coreProperties>
</file>